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anva Sans Bold Italics" charset="1" panose="020B08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8503" y="1385276"/>
            <a:ext cx="5201382" cy="7516449"/>
          </a:xfrm>
          <a:custGeom>
            <a:avLst/>
            <a:gdLst/>
            <a:ahLst/>
            <a:cxnLst/>
            <a:rect r="r" b="b" t="t" l="l"/>
            <a:pathLst>
              <a:path h="7516449" w="5201382">
                <a:moveTo>
                  <a:pt x="0" y="0"/>
                </a:moveTo>
                <a:lnTo>
                  <a:pt x="5201382" y="0"/>
                </a:lnTo>
                <a:lnTo>
                  <a:pt x="5201382" y="7516448"/>
                </a:lnTo>
                <a:lnTo>
                  <a:pt x="0" y="751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43126" y="1656126"/>
            <a:ext cx="8831477" cy="153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2"/>
              </a:lnSpc>
              <a:spcBef>
                <a:spcPct val="0"/>
              </a:spcBef>
            </a:pPr>
            <a:r>
              <a:rPr lang="en-US" b="true" sz="441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Номын тухай товч танилцуулга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19342" y="4723336"/>
            <a:ext cx="6156127" cy="75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2"/>
              </a:lnSpc>
              <a:spcBef>
                <a:spcPct val="0"/>
              </a:spcBef>
            </a:pPr>
            <a:r>
              <a:rPr lang="en-US" b="true" sz="441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Зохиолч </a:t>
            </a:r>
            <a:r>
              <a:rPr lang="en-US" b="true" sz="441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Пауло Коэльо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81732" y="7878763"/>
            <a:ext cx="5554266" cy="75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2"/>
              </a:lnSpc>
              <a:spcBef>
                <a:spcPct val="0"/>
              </a:spcBef>
            </a:pPr>
            <a:r>
              <a:rPr lang="en-US" b="true" sz="441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Ку-5 Н.Мягмарсүрэн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82047" y="0"/>
            <a:ext cx="9305953" cy="10405680"/>
          </a:xfrm>
          <a:custGeom>
            <a:avLst/>
            <a:gdLst/>
            <a:ahLst/>
            <a:cxnLst/>
            <a:rect r="r" b="b" t="t" l="l"/>
            <a:pathLst>
              <a:path h="10405680" w="9305953">
                <a:moveTo>
                  <a:pt x="0" y="0"/>
                </a:moveTo>
                <a:lnTo>
                  <a:pt x="9305953" y="0"/>
                </a:lnTo>
                <a:lnTo>
                  <a:pt x="9305953" y="10405680"/>
                </a:lnTo>
                <a:lnTo>
                  <a:pt x="0" y="1040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08" t="0" r="-590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6329" y="1625333"/>
            <a:ext cx="5332580" cy="179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48"/>
              </a:lnSpc>
            </a:pPr>
            <a:r>
              <a:rPr lang="en-US" sz="104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Агуулга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6329" y="4064405"/>
            <a:ext cx="5609311" cy="293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9499" indent="-454750" lvl="1">
              <a:lnSpc>
                <a:spcPts val="5897"/>
              </a:lnSpc>
              <a:buFont typeface="Arial"/>
              <a:buChar char="•"/>
            </a:pPr>
            <a:r>
              <a:rPr lang="en-US" sz="4212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Зохиолчийн тухай</a:t>
            </a:r>
          </a:p>
          <a:p>
            <a:pPr algn="l" marL="909499" indent="-454750" lvl="1">
              <a:lnSpc>
                <a:spcPts val="5897"/>
              </a:lnSpc>
              <a:buFont typeface="Arial"/>
              <a:buChar char="•"/>
            </a:pPr>
            <a:r>
              <a:rPr lang="en-US" sz="4212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Үйл явдал</a:t>
            </a:r>
          </a:p>
          <a:p>
            <a:pPr algn="l" marL="909499" indent="-454750" lvl="1">
              <a:lnSpc>
                <a:spcPts val="5897"/>
              </a:lnSpc>
              <a:buFont typeface="Arial"/>
              <a:buChar char="•"/>
            </a:pPr>
            <a:r>
              <a:rPr lang="en-US" sz="4212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Гол дүрүүд</a:t>
            </a:r>
          </a:p>
          <a:p>
            <a:pPr algn="l" marL="909499" indent="-454750" lvl="1">
              <a:lnSpc>
                <a:spcPts val="5897"/>
              </a:lnSpc>
              <a:buFont typeface="Arial"/>
              <a:buChar char="•"/>
            </a:pPr>
            <a:r>
              <a:rPr lang="en-US" sz="4212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Дүгнэлт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8344" y="0"/>
            <a:ext cx="7856596" cy="10367942"/>
          </a:xfrm>
          <a:custGeom>
            <a:avLst/>
            <a:gdLst/>
            <a:ahLst/>
            <a:cxnLst/>
            <a:rect r="r" b="b" t="t" l="l"/>
            <a:pathLst>
              <a:path h="10367942" w="7856596">
                <a:moveTo>
                  <a:pt x="0" y="0"/>
                </a:moveTo>
                <a:lnTo>
                  <a:pt x="7856596" y="0"/>
                </a:lnTo>
                <a:lnTo>
                  <a:pt x="7856596" y="10367942"/>
                </a:lnTo>
                <a:lnTo>
                  <a:pt x="0" y="1036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8299" y="1944135"/>
            <a:ext cx="10662839" cy="550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  <a:spcBef>
                <a:spcPct val="0"/>
              </a:spcBef>
            </a:pPr>
            <a:r>
              <a:rPr lang="en-US" sz="261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Пауло Коэльо (Paulo Coelho)</a:t>
            </a:r>
          </a:p>
          <a:p>
            <a:pPr algn="l">
              <a:lnSpc>
                <a:spcPts val="3666"/>
              </a:lnSpc>
              <a:spcBef>
                <a:spcPct val="0"/>
              </a:spcBef>
            </a:pPr>
            <a:r>
              <a:rPr lang="en-US" sz="261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Иргэншил: Бразилийн зохиолч.</a:t>
            </a:r>
          </a:p>
          <a:p>
            <a:pPr algn="l">
              <a:lnSpc>
                <a:spcPts val="3666"/>
              </a:lnSpc>
              <a:spcBef>
                <a:spcPct val="0"/>
              </a:spcBef>
            </a:pPr>
            <a:r>
              <a:rPr lang="en-US" sz="261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Онцлох бүтээл: "Алхимич" роман нь дэлхийн хэмжээнд хамгийн их борлуулалттай, олон хэлээр орчуулагдсан номуудын нэг юм.</a:t>
            </a:r>
          </a:p>
          <a:p>
            <a:pPr algn="l">
              <a:lnSpc>
                <a:spcPts val="3666"/>
              </a:lnSpc>
              <a:spcBef>
                <a:spcPct val="0"/>
              </a:spcBef>
            </a:pPr>
            <a:r>
              <a:rPr lang="en-US" sz="261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Бусад алдартай номууд:</a:t>
            </a:r>
          </a:p>
          <a:p>
            <a:pPr algn="l" marL="565454" indent="-282727" lvl="1">
              <a:lnSpc>
                <a:spcPts val="3666"/>
              </a:lnSpc>
              <a:buFont typeface="Arial"/>
              <a:buChar char="•"/>
            </a:pPr>
            <a:r>
              <a:rPr lang="en-US" sz="261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By the River Piedra I Sat Down and Wept</a:t>
            </a:r>
          </a:p>
          <a:p>
            <a:pPr algn="l" marL="565454" indent="-282727" lvl="1">
              <a:lnSpc>
                <a:spcPts val="3666"/>
              </a:lnSpc>
              <a:buFont typeface="Arial"/>
              <a:buChar char="•"/>
            </a:pPr>
            <a:r>
              <a:rPr lang="en-US" sz="261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Eleven Minutes</a:t>
            </a:r>
          </a:p>
          <a:p>
            <a:pPr algn="l" marL="565454" indent="-282727" lvl="1">
              <a:lnSpc>
                <a:spcPts val="3666"/>
              </a:lnSpc>
              <a:buFont typeface="Arial"/>
              <a:buChar char="•"/>
            </a:pPr>
            <a:r>
              <a:rPr lang="en-US" sz="261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The Zahir</a:t>
            </a:r>
          </a:p>
          <a:p>
            <a:pPr algn="l" marL="565454" indent="-282727" lvl="1">
              <a:lnSpc>
                <a:spcPts val="3666"/>
              </a:lnSpc>
              <a:buFont typeface="Arial"/>
              <a:buChar char="•"/>
            </a:pPr>
            <a:r>
              <a:rPr lang="en-US" sz="261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Manual of the Warrior of Light</a:t>
            </a:r>
          </a:p>
          <a:p>
            <a:pPr algn="l">
              <a:lnSpc>
                <a:spcPts val="3666"/>
              </a:lnSpc>
              <a:spcBef>
                <a:spcPct val="0"/>
              </a:spcBef>
            </a:pPr>
            <a:r>
              <a:rPr lang="en-US" sz="261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Уран бүтээлийн онцлог: Түүний бүтээлүүд нь хувь хүний хувь заяа, мөрөөдлөө мөшгөх, болон амьдралын утга учрыг хайх тухай гүн ухаан, бэлгэдлийн шинжтэй байдаг.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8165" y="-110249"/>
            <a:ext cx="10397249" cy="10397249"/>
          </a:xfrm>
          <a:custGeom>
            <a:avLst/>
            <a:gdLst/>
            <a:ahLst/>
            <a:cxnLst/>
            <a:rect r="r" b="b" t="t" l="l"/>
            <a:pathLst>
              <a:path h="10397249" w="10397249">
                <a:moveTo>
                  <a:pt x="0" y="0"/>
                </a:moveTo>
                <a:lnTo>
                  <a:pt x="10397249" y="0"/>
                </a:lnTo>
                <a:lnTo>
                  <a:pt x="10397249" y="10397249"/>
                </a:lnTo>
                <a:lnTo>
                  <a:pt x="0" y="1039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9429" y="2667739"/>
            <a:ext cx="8530967" cy="502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2"/>
              </a:lnSpc>
              <a:spcBef>
                <a:spcPct val="0"/>
              </a:spcBef>
            </a:pPr>
            <a:r>
              <a:rPr lang="en-US" sz="4123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Сантьяго хэмээх Испани хүү хонь хариулж амьдардаг нэгэн энгийн хоньчин. Нэгэн өдөр тэр зүүдэндээ Египетийн пирамидын дэргэд эрдэнэс олж байгаагаар зүүдлэнэ. Энэхүү зүүд түүнийг аялалд гаргадаг.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9429" y="1346756"/>
            <a:ext cx="3585716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b="true" sz="56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Үйл явдал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01607" y="4779126"/>
            <a:ext cx="3375706" cy="3375706"/>
          </a:xfrm>
          <a:custGeom>
            <a:avLst/>
            <a:gdLst/>
            <a:ahLst/>
            <a:cxnLst/>
            <a:rect r="r" b="b" t="t" l="l"/>
            <a:pathLst>
              <a:path h="3375706" w="3375706">
                <a:moveTo>
                  <a:pt x="0" y="0"/>
                </a:moveTo>
                <a:lnTo>
                  <a:pt x="3375706" y="0"/>
                </a:lnTo>
                <a:lnTo>
                  <a:pt x="3375706" y="3375705"/>
                </a:lnTo>
                <a:lnTo>
                  <a:pt x="0" y="337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4373" y="1566334"/>
            <a:ext cx="3375706" cy="3375706"/>
          </a:xfrm>
          <a:custGeom>
            <a:avLst/>
            <a:gdLst/>
            <a:ahLst/>
            <a:cxnLst/>
            <a:rect r="r" b="b" t="t" l="l"/>
            <a:pathLst>
              <a:path h="3375706" w="3375706">
                <a:moveTo>
                  <a:pt x="0" y="0"/>
                </a:moveTo>
                <a:lnTo>
                  <a:pt x="3375705" y="0"/>
                </a:lnTo>
                <a:lnTo>
                  <a:pt x="3375705" y="3375705"/>
                </a:lnTo>
                <a:lnTo>
                  <a:pt x="0" y="3375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305370"/>
            <a:ext cx="3375706" cy="3375706"/>
          </a:xfrm>
          <a:custGeom>
            <a:avLst/>
            <a:gdLst/>
            <a:ahLst/>
            <a:cxnLst/>
            <a:rect r="r" b="b" t="t" l="l"/>
            <a:pathLst>
              <a:path h="3375706" w="3375706">
                <a:moveTo>
                  <a:pt x="0" y="0"/>
                </a:moveTo>
                <a:lnTo>
                  <a:pt x="3375706" y="0"/>
                </a:lnTo>
                <a:lnTo>
                  <a:pt x="3375706" y="3375706"/>
                </a:lnTo>
                <a:lnTo>
                  <a:pt x="0" y="337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5796" y="5375296"/>
            <a:ext cx="2946683" cy="2946683"/>
          </a:xfrm>
          <a:custGeom>
            <a:avLst/>
            <a:gdLst/>
            <a:ahLst/>
            <a:cxnLst/>
            <a:rect r="r" b="b" t="t" l="l"/>
            <a:pathLst>
              <a:path h="2946683" w="2946683">
                <a:moveTo>
                  <a:pt x="0" y="0"/>
                </a:moveTo>
                <a:lnTo>
                  <a:pt x="2946683" y="0"/>
                </a:lnTo>
                <a:lnTo>
                  <a:pt x="2946683" y="2946683"/>
                </a:lnTo>
                <a:lnTo>
                  <a:pt x="0" y="2946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81304" y="8088156"/>
            <a:ext cx="3375706" cy="5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  <a:spcBef>
                <a:spcPct val="0"/>
              </a:spcBef>
            </a:pPr>
            <a:r>
              <a:rPr lang="en-US" sz="3457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Худалдаачин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04286" y="8088156"/>
            <a:ext cx="3710610" cy="5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  <a:spcBef>
                <a:spcPct val="0"/>
              </a:spcBef>
            </a:pPr>
            <a:r>
              <a:rPr lang="en-US" sz="3457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Хаан Мелкиседек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56179" y="4614401"/>
            <a:ext cx="4032092" cy="5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  <a:spcBef>
                <a:spcPct val="0"/>
              </a:spcBef>
            </a:pPr>
            <a:r>
              <a:rPr lang="en-US" sz="3457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Шидтэн (Алхимич)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1161" y="4614401"/>
            <a:ext cx="1881383" cy="5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  <a:spcBef>
                <a:spcPct val="0"/>
              </a:spcBef>
            </a:pPr>
            <a:r>
              <a:rPr lang="en-US" sz="3457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Фатима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1968" y="847725"/>
            <a:ext cx="5908985" cy="162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71"/>
              </a:lnSpc>
              <a:spcBef>
                <a:spcPct val="0"/>
              </a:spcBef>
            </a:pPr>
            <a:r>
              <a:rPr lang="en-US" sz="955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Гол дүрүүд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247" y="3055344"/>
            <a:ext cx="8481685" cy="458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580" indent="-312790" lvl="1">
              <a:lnSpc>
                <a:spcPts val="4056"/>
              </a:lnSpc>
              <a:buFont typeface="Arial"/>
              <a:buChar char="•"/>
            </a:pPr>
            <a:r>
              <a:rPr lang="en-US" sz="2897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Мелкиседек хаан түүнд мөрөөдлөө дагах итгэлийг өгдөг.</a:t>
            </a:r>
          </a:p>
          <a:p>
            <a:pPr algn="l" marL="625580" indent="-312790" lvl="1">
              <a:lnSpc>
                <a:spcPts val="4056"/>
              </a:lnSpc>
              <a:buFont typeface="Arial"/>
              <a:buChar char="•"/>
            </a:pPr>
            <a:r>
              <a:rPr lang="en-US" sz="2897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Худалдаачин түүнд тэвчээр, хичээл зүтгэлийг заадаг.</a:t>
            </a:r>
          </a:p>
          <a:p>
            <a:pPr algn="l" marL="625580" indent="-312790" lvl="1">
              <a:lnSpc>
                <a:spcPts val="4056"/>
              </a:lnSpc>
              <a:buFont typeface="Arial"/>
              <a:buChar char="•"/>
            </a:pPr>
            <a:r>
              <a:rPr lang="en-US" sz="2897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Фатима гэх бүсгүйтэй учирч, хайр гэж юу болохыг мэдэрдэг.</a:t>
            </a:r>
          </a:p>
          <a:p>
            <a:pPr algn="l" marL="625580" indent="-312790" lvl="1">
              <a:lnSpc>
                <a:spcPts val="4056"/>
              </a:lnSpc>
              <a:buFont typeface="Arial"/>
              <a:buChar char="•"/>
            </a:pPr>
            <a:r>
              <a:rPr lang="en-US" sz="2897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Эцэст нь Алхимичтэй уулзаж, жинхэнэ “эрдэнэ” нь алт биш, харин өөрийн зүрх, итгэл, ухааралд оршдог гэдгийг ойлгодог.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988" y="0"/>
            <a:ext cx="5680118" cy="10287000"/>
          </a:xfrm>
          <a:custGeom>
            <a:avLst/>
            <a:gdLst/>
            <a:ahLst/>
            <a:cxnLst/>
            <a:rect r="r" b="b" t="t" l="l"/>
            <a:pathLst>
              <a:path h="10287000" w="5680118">
                <a:moveTo>
                  <a:pt x="0" y="0"/>
                </a:moveTo>
                <a:lnTo>
                  <a:pt x="5680118" y="0"/>
                </a:lnTo>
                <a:lnTo>
                  <a:pt x="56801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770" t="0" r="-3433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76530" y="3711187"/>
            <a:ext cx="11000208" cy="590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16"/>
              </a:lnSpc>
              <a:spcBef>
                <a:spcPct val="0"/>
              </a:spcBef>
            </a:pPr>
            <a:r>
              <a:rPr lang="en-US" sz="3726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М</a:t>
            </a:r>
            <a:r>
              <a:rPr lang="en-US" sz="3726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өрөөдөлдөө хүрэх зам хялбар биш ч, тэр аяллын туршид хүн жинхэнэ өөрийгөө олж танина.</a:t>
            </a:r>
          </a:p>
          <a:p>
            <a:pPr algn="just">
              <a:lnSpc>
                <a:spcPts val="5216"/>
              </a:lnSpc>
              <a:spcBef>
                <a:spcPct val="0"/>
              </a:spcBef>
            </a:pPr>
            <a:r>
              <a:rPr lang="en-US" sz="3726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Амьдралын утга нь зорилгод биш, харинтүүн рүү хүрэх зориг, итгэл, адал явдал ухааралд оршдог.</a:t>
            </a:r>
          </a:p>
          <a:p>
            <a:pPr algn="just">
              <a:lnSpc>
                <a:spcPts val="5216"/>
              </a:lnSpc>
              <a:spcBef>
                <a:spcPct val="0"/>
              </a:spcBef>
            </a:pPr>
          </a:p>
          <a:p>
            <a:pPr algn="just">
              <a:lnSpc>
                <a:spcPts val="5216"/>
              </a:lnSpc>
              <a:spcBef>
                <a:spcPct val="0"/>
              </a:spcBef>
            </a:pPr>
          </a:p>
          <a:p>
            <a:pPr algn="just">
              <a:lnSpc>
                <a:spcPts val="521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230779" y="1871050"/>
            <a:ext cx="1044595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Дүгнэлт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7650" y="3423285"/>
            <a:ext cx="14892700" cy="335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"Хэрвээ ч</a:t>
            </a:r>
            <a:r>
              <a:rPr lang="en-US" sz="48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и ямар нэгэн зүйлийг үнэхээр хүсэж байвал, орчлон ертөнц тэр хүслийг чинь биелүүлэхэд тусалдаг."</a:t>
            </a:r>
          </a:p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8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— Пауло Коэльо, «Алхимич»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DAG24k6nf7c</dc:identifier>
  <dcterms:modified xsi:type="dcterms:W3CDTF">2011-08-01T06:04:30Z</dcterms:modified>
  <cp:revision>1</cp:revision>
  <dc:title>Н.Мягмарсүрэн Алхимич</dc:title>
</cp:coreProperties>
</file>